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Oswald ExtraLight"/>
      <p:regular r:id="rId9"/>
      <p:bold r:id="rId10"/>
    </p:embeddedFont>
    <p:embeddedFont>
      <p:font typeface="Source Code Pro"/>
      <p:regular r:id="rId11"/>
      <p:bold r:id="rId12"/>
      <p:italic r:id="rId13"/>
      <p:boldItalic r:id="rId14"/>
    </p:embeddedFont>
    <p:embeddedFont>
      <p:font typeface="Oswald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SourceCodePro-regular.fntdata"/><Relationship Id="rId10" Type="http://schemas.openxmlformats.org/officeDocument/2006/relationships/font" Target="fonts/OswaldExtraLight-bold.fntdata"/><Relationship Id="rId13" Type="http://schemas.openxmlformats.org/officeDocument/2006/relationships/font" Target="fonts/SourceCodePro-italic.fntdata"/><Relationship Id="rId12" Type="http://schemas.openxmlformats.org/officeDocument/2006/relationships/font" Target="fonts/SourceCode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OswaldExtraLight-regular.fntdata"/><Relationship Id="rId15" Type="http://schemas.openxmlformats.org/officeDocument/2006/relationships/font" Target="fonts/Oswald-regular.fntdata"/><Relationship Id="rId14" Type="http://schemas.openxmlformats.org/officeDocument/2006/relationships/font" Target="fonts/SourceCodePro-boldItalic.fntdata"/><Relationship Id="rId16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title"/>
          </p:nvPr>
        </p:nvSpPr>
        <p:spPr>
          <a:xfrm>
            <a:off x="311700" y="22320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acontece quando digitamos o site da google?</a:t>
            </a:r>
            <a:endParaRPr/>
          </a:p>
        </p:txBody>
      </p:sp>
      <p:pic>
        <p:nvPicPr>
          <p:cNvPr descr="Open Chromebook laptop computer"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 rotWithShape="1">
          <a:blip r:embed="rId4">
            <a:alphaModFix/>
          </a:blip>
          <a:srcRect b="0" l="2812" r="2821" t="0"/>
          <a:stretch/>
        </p:blipFill>
        <p:spPr>
          <a:xfrm>
            <a:off x="4101725" y="978700"/>
            <a:ext cx="4142050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65" name="Google Shape;65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acontece?</a:t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982350" y="1585275"/>
            <a:ext cx="71793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114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Oswald"/>
              <a:buAutoNum type="arabicPeriod"/>
            </a:pP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O </a:t>
            </a:r>
            <a:r>
              <a:rPr b="1" lang="en" sz="17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Cliente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 interpreta a </a:t>
            </a:r>
            <a:r>
              <a:rPr b="1" lang="en" sz="17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URL;</a:t>
            </a:r>
            <a:endParaRPr b="1" sz="1700">
              <a:highlight>
                <a:schemeClr val="lt1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-336550" lvl="0" marL="457200" marR="114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Oswald"/>
              <a:buAutoNum type="arabicPeriod"/>
            </a:pP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E interpreta o </a:t>
            </a:r>
            <a:r>
              <a:rPr b="1" lang="en" sz="17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DNS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, enviando requisição para o servidor que o retorna </a:t>
            </a:r>
            <a:r>
              <a:rPr b="1" lang="en" sz="17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200 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se for encontrado ou </a:t>
            </a:r>
            <a:r>
              <a:rPr b="1" lang="en" sz="17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404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 se não for;</a:t>
            </a:r>
            <a:endParaRPr sz="1700">
              <a:highlight>
                <a:schemeClr val="lt1"/>
              </a:highlight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-336550" lvl="0" marL="457200" marR="114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Oswald"/>
              <a:buAutoNum type="arabicPeriod"/>
            </a:pP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Transforma o pacote em</a:t>
            </a:r>
            <a:r>
              <a:rPr b="1" lang="en" sz="17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 IP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;</a:t>
            </a:r>
            <a:endParaRPr sz="1700">
              <a:highlight>
                <a:schemeClr val="lt1"/>
              </a:highlight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-336550" lvl="0" marL="457200" marR="114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Oswald"/>
              <a:buAutoNum type="arabicPeriod"/>
            </a:pP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O protocolo </a:t>
            </a:r>
            <a:r>
              <a:rPr b="1" lang="en" sz="17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TCP/IP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 encaminha o </a:t>
            </a:r>
            <a:r>
              <a:rPr b="1" lang="en" sz="17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IP 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do cliente até o Servidor;</a:t>
            </a:r>
            <a:endParaRPr sz="1700">
              <a:highlight>
                <a:schemeClr val="lt1"/>
              </a:highlight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-336550" lvl="0" marL="457200" marR="114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Oswald"/>
              <a:buAutoNum type="arabicPeriod"/>
            </a:pP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O servidor interpreta o </a:t>
            </a:r>
            <a:r>
              <a:rPr b="1" lang="en" sz="17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HTTP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 e retorna o </a:t>
            </a:r>
            <a:r>
              <a:rPr b="1" lang="en" sz="17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HTML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;</a:t>
            </a:r>
            <a:endParaRPr sz="1700">
              <a:highlight>
                <a:schemeClr val="lt1"/>
              </a:highlight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-336550" lvl="0" marL="457200" marR="114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Oswald"/>
              <a:buAutoNum type="arabicPeriod"/>
            </a:pP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O cliente renderiza o 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código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 </a:t>
            </a:r>
            <a:r>
              <a:rPr b="1" lang="en" sz="17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HTML </a:t>
            </a:r>
            <a:r>
              <a:rPr lang="en" sz="1700">
                <a:highlight>
                  <a:schemeClr val="lt1"/>
                </a:highlight>
                <a:latin typeface="Oswald ExtraLight"/>
                <a:ea typeface="Oswald ExtraLight"/>
                <a:cs typeface="Oswald ExtraLight"/>
                <a:sym typeface="Oswald ExtraLight"/>
              </a:rPr>
              <a:t>e monta a estrutura visual;</a:t>
            </a:r>
            <a:endParaRPr sz="1700">
              <a:highlight>
                <a:schemeClr val="lt1"/>
              </a:highlight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0" lvl="0" marL="381000" marR="76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1D2D3"/>
              </a:solidFill>
              <a:highlight>
                <a:srgbClr val="1A1D2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450" y="365825"/>
            <a:ext cx="8643101" cy="44118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>
            <p:ph type="title"/>
          </p:nvPr>
        </p:nvSpPr>
        <p:spPr>
          <a:xfrm>
            <a:off x="464100" y="6011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Fluxograma: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